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73" r:id="rId3"/>
    <p:sldId id="257" r:id="rId4"/>
    <p:sldId id="258" r:id="rId5"/>
    <p:sldId id="267" r:id="rId6"/>
    <p:sldId id="262" r:id="rId7"/>
    <p:sldId id="268" r:id="rId8"/>
    <p:sldId id="272" r:id="rId9"/>
    <p:sldId id="269" r:id="rId10"/>
    <p:sldId id="274" r:id="rId11"/>
    <p:sldId id="275" r:id="rId12"/>
    <p:sldId id="276" r:id="rId13"/>
    <p:sldId id="277" r:id="rId14"/>
    <p:sldId id="278" r:id="rId15"/>
    <p:sldId id="27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049" autoAdjust="0"/>
  </p:normalViewPr>
  <p:slideViewPr>
    <p:cSldViewPr snapToGrid="0">
      <p:cViewPr varScale="1">
        <p:scale>
          <a:sx n="69" d="100"/>
          <a:sy n="69" d="100"/>
        </p:scale>
        <p:origin x="134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eg>
</file>

<file path=ppt/media/image3.png>
</file>

<file path=ppt/media/image4.png>
</file>

<file path=ppt/media/image5.png>
</file>

<file path=ppt/media/image6.svg>
</file>

<file path=ppt/media/image7.png>
</file>

<file path=ppt/media/image8.jp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FEF924-DFF2-4BBC-B7D5-F5FE604AB757}" type="datetimeFigureOut">
              <a:rPr lang="en-GB" smtClean="0"/>
              <a:t>28/05/2019</a:t>
            </a:fld>
            <a:endParaRPr lang="en-GB"/>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BD512F-4FAC-4F6F-A98A-C0FD150A2758}" type="slidenum">
              <a:rPr lang="en-GB" smtClean="0"/>
              <a:t>‹nr.›</a:t>
            </a:fld>
            <a:endParaRPr lang="en-GB"/>
          </a:p>
        </p:txBody>
      </p:sp>
    </p:spTree>
    <p:extLst>
      <p:ext uri="{BB962C8B-B14F-4D97-AF65-F5344CB8AC3E}">
        <p14:creationId xmlns:p14="http://schemas.microsoft.com/office/powerpoint/2010/main" val="40246042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Embed a boardgame with somewhat complex rules with technology to decrease the knowledge needed to play this game. </a:t>
            </a:r>
          </a:p>
          <a:p>
            <a:r>
              <a:rPr lang="en-GB" dirty="0"/>
              <a:t>We used monopoly as an example, we played it feature complete once and there are a lot of rules that regular players never use while playing with the physical boardgame but these rules make the game more interesting.</a:t>
            </a:r>
          </a:p>
          <a:p>
            <a:r>
              <a:rPr lang="en-GB" dirty="0"/>
              <a:t>Our goal was to make a framework that can be used in all boardgames with a similar style. Right now it could be used with all boardgames which have a linear pathway and the design we have right now can be used for all boardgames with 40 squares.</a:t>
            </a:r>
          </a:p>
          <a:p>
            <a:r>
              <a:rPr lang="en-GB" dirty="0"/>
              <a:t>This framework would combine RFID tags to determine which piece had moved and LIDAR to determine where it moved to. This idea changed during our research and experiments.</a:t>
            </a:r>
          </a:p>
        </p:txBody>
      </p:sp>
      <p:sp>
        <p:nvSpPr>
          <p:cNvPr id="4" name="Tijdelijke aanduiding voor dianummer 3"/>
          <p:cNvSpPr>
            <a:spLocks noGrp="1"/>
          </p:cNvSpPr>
          <p:nvPr>
            <p:ph type="sldNum" sz="quarter" idx="5"/>
          </p:nvPr>
        </p:nvSpPr>
        <p:spPr/>
        <p:txBody>
          <a:bodyPr/>
          <a:lstStyle/>
          <a:p>
            <a:fld id="{56BD512F-4FAC-4F6F-A98A-C0FD150A2758}" type="slidenum">
              <a:rPr lang="en-GB" smtClean="0"/>
              <a:t>2</a:t>
            </a:fld>
            <a:endParaRPr lang="en-GB"/>
          </a:p>
        </p:txBody>
      </p:sp>
    </p:spTree>
    <p:extLst>
      <p:ext uri="{BB962C8B-B14F-4D97-AF65-F5344CB8AC3E}">
        <p14:creationId xmlns:p14="http://schemas.microsoft.com/office/powerpoint/2010/main" val="24050521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t>The </a:t>
            </a:r>
            <a:r>
              <a:rPr lang="en-GB" dirty="0" err="1"/>
              <a:t>Velodyne</a:t>
            </a:r>
            <a:r>
              <a:rPr lang="en-GB" dirty="0"/>
              <a:t> LIDAR has a minimum range of 0.9 meters and a maximum range of 100 meters. This is good for outdoors, which the LIDAR is designed for, but not really for our idea. We could change our idea yes, but at this stage we still though to combine the RFID tags and the LIDAR on a single boardgame. So we looked into different LIDAR’s and found a cheaper developer edition with a minimum range of 20 </a:t>
            </a:r>
            <a:r>
              <a:rPr lang="en-GB" dirty="0" err="1"/>
              <a:t>centimeters</a:t>
            </a:r>
            <a:r>
              <a:rPr lang="en-GB" dirty="0"/>
              <a:t>. This one was ordered and delivered very quickly.</a:t>
            </a:r>
          </a:p>
          <a:p>
            <a:endParaRPr lang="en-GB" dirty="0"/>
          </a:p>
        </p:txBody>
      </p:sp>
      <p:sp>
        <p:nvSpPr>
          <p:cNvPr id="4" name="Tijdelijke aanduiding voor dianummer 3"/>
          <p:cNvSpPr>
            <a:spLocks noGrp="1"/>
          </p:cNvSpPr>
          <p:nvPr>
            <p:ph type="sldNum" sz="quarter" idx="5"/>
          </p:nvPr>
        </p:nvSpPr>
        <p:spPr/>
        <p:txBody>
          <a:bodyPr/>
          <a:lstStyle/>
          <a:p>
            <a:fld id="{56BD512F-4FAC-4F6F-A98A-C0FD150A2758}" type="slidenum">
              <a:rPr lang="en-GB" smtClean="0"/>
              <a:t>11</a:t>
            </a:fld>
            <a:endParaRPr lang="en-GB"/>
          </a:p>
        </p:txBody>
      </p:sp>
    </p:spTree>
    <p:extLst>
      <p:ext uri="{BB962C8B-B14F-4D97-AF65-F5344CB8AC3E}">
        <p14:creationId xmlns:p14="http://schemas.microsoft.com/office/powerpoint/2010/main" val="2120546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t>With the use of this LIDAR we made a program were you can set the amount of cells the boardgame has, the minimum range to the cells and the maximum range which is the distance from the LIDAR to the end of the cells. This can be calibrated in the game itself.</a:t>
            </a:r>
          </a:p>
          <a:p>
            <a:r>
              <a:rPr lang="en-GB" dirty="0"/>
              <a:t>With this program we could determine which cells were occupied and pass this information to the game itself. From there we can then determine which cell position has moved (based on the previous received array) and how far is had moved.</a:t>
            </a:r>
          </a:p>
          <a:p>
            <a:r>
              <a:rPr lang="en-GB" dirty="0"/>
              <a:t>We also noticed very quickly that the LIDAR had a minimum range of 10 </a:t>
            </a:r>
            <a:r>
              <a:rPr lang="en-GB" dirty="0" err="1"/>
              <a:t>centimeters</a:t>
            </a:r>
            <a:r>
              <a:rPr lang="en-GB" dirty="0"/>
              <a:t> instead of 20 </a:t>
            </a:r>
            <a:r>
              <a:rPr lang="en-GB" dirty="0" err="1"/>
              <a:t>centimeters</a:t>
            </a:r>
            <a:r>
              <a:rPr lang="en-GB" dirty="0"/>
              <a:t>.</a:t>
            </a:r>
          </a:p>
          <a:p>
            <a:endParaRPr lang="en-GB" dirty="0"/>
          </a:p>
        </p:txBody>
      </p:sp>
      <p:sp>
        <p:nvSpPr>
          <p:cNvPr id="4" name="Tijdelijke aanduiding voor dianummer 3"/>
          <p:cNvSpPr>
            <a:spLocks noGrp="1"/>
          </p:cNvSpPr>
          <p:nvPr>
            <p:ph type="sldNum" sz="quarter" idx="5"/>
          </p:nvPr>
        </p:nvSpPr>
        <p:spPr/>
        <p:txBody>
          <a:bodyPr/>
          <a:lstStyle/>
          <a:p>
            <a:fld id="{56BD512F-4FAC-4F6F-A98A-C0FD150A2758}" type="slidenum">
              <a:rPr lang="en-GB" smtClean="0"/>
              <a:t>12</a:t>
            </a:fld>
            <a:endParaRPr lang="en-GB"/>
          </a:p>
        </p:txBody>
      </p:sp>
    </p:spTree>
    <p:extLst>
      <p:ext uri="{BB962C8B-B14F-4D97-AF65-F5344CB8AC3E}">
        <p14:creationId xmlns:p14="http://schemas.microsoft.com/office/powerpoint/2010/main" val="29708571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t>We then found and adjusted a open source monopoly game. It turns out that finding a feature complete monopoly game that is also open source is not that easy. Our original goal for using technology to make the complex features easier is not achieved by this example because only the simple features are implemented. To completely implement the game is </a:t>
            </a:r>
            <a:r>
              <a:rPr lang="en-GB" dirty="0" err="1"/>
              <a:t>kinda</a:t>
            </a:r>
            <a:r>
              <a:rPr lang="en-GB" dirty="0"/>
              <a:t> out of the scope of this project, the important part is using the LIDAR and plugging it into the game. If the game was feature complete we only needed to change the ‘</a:t>
            </a:r>
            <a:r>
              <a:rPr lang="en-GB" dirty="0" err="1"/>
              <a:t>rollDice</a:t>
            </a:r>
            <a:r>
              <a:rPr lang="en-GB" dirty="0"/>
              <a:t>’ function in order to make it work. Right now we even added a history function because we didn’t even knew what happened during a </a:t>
            </a:r>
            <a:r>
              <a:rPr lang="en-GB"/>
              <a:t>turn.</a:t>
            </a:r>
            <a:endParaRPr lang="en-GB" dirty="0"/>
          </a:p>
        </p:txBody>
      </p:sp>
      <p:sp>
        <p:nvSpPr>
          <p:cNvPr id="4" name="Tijdelijke aanduiding voor dianummer 3"/>
          <p:cNvSpPr>
            <a:spLocks noGrp="1"/>
          </p:cNvSpPr>
          <p:nvPr>
            <p:ph type="sldNum" sz="quarter" idx="5"/>
          </p:nvPr>
        </p:nvSpPr>
        <p:spPr/>
        <p:txBody>
          <a:bodyPr/>
          <a:lstStyle/>
          <a:p>
            <a:fld id="{56BD512F-4FAC-4F6F-A98A-C0FD150A2758}" type="slidenum">
              <a:rPr lang="en-GB" smtClean="0"/>
              <a:t>13</a:t>
            </a:fld>
            <a:endParaRPr lang="en-GB"/>
          </a:p>
        </p:txBody>
      </p:sp>
    </p:spTree>
    <p:extLst>
      <p:ext uri="{BB962C8B-B14F-4D97-AF65-F5344CB8AC3E}">
        <p14:creationId xmlns:p14="http://schemas.microsoft.com/office/powerpoint/2010/main" val="39648356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t>This is our finished product which we will demo after this.</a:t>
            </a:r>
          </a:p>
          <a:p>
            <a:r>
              <a:rPr lang="en-GB" dirty="0"/>
              <a:t>It’s made out of cardboard and is laser cut this way.</a:t>
            </a:r>
          </a:p>
        </p:txBody>
      </p:sp>
      <p:sp>
        <p:nvSpPr>
          <p:cNvPr id="4" name="Tijdelijke aanduiding voor dianummer 3"/>
          <p:cNvSpPr>
            <a:spLocks noGrp="1"/>
          </p:cNvSpPr>
          <p:nvPr>
            <p:ph type="sldNum" sz="quarter" idx="5"/>
          </p:nvPr>
        </p:nvSpPr>
        <p:spPr/>
        <p:txBody>
          <a:bodyPr/>
          <a:lstStyle/>
          <a:p>
            <a:fld id="{56BD512F-4FAC-4F6F-A98A-C0FD150A2758}" type="slidenum">
              <a:rPr lang="en-GB" smtClean="0"/>
              <a:t>14</a:t>
            </a:fld>
            <a:endParaRPr lang="en-GB"/>
          </a:p>
        </p:txBody>
      </p:sp>
    </p:spTree>
    <p:extLst>
      <p:ext uri="{BB962C8B-B14F-4D97-AF65-F5344CB8AC3E}">
        <p14:creationId xmlns:p14="http://schemas.microsoft.com/office/powerpoint/2010/main" val="10948595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t>The next idea is to make the game multiplayer, this gives the option to play on a physical boardgame to people all over the world. The difficulty here would be checking if the player is not cheating, right now you could easily set your piece wherever you want and then the game will just assume your new position as your actual position.</a:t>
            </a:r>
          </a:p>
          <a:p>
            <a:r>
              <a:rPr lang="en-GB" dirty="0"/>
              <a:t>At the moment it’s not hard to plug the software we created for the lidar in any boardgame because all you need to do is set some parameters according to the board you printed or drew. We could make this process even easier by creating the communication through COM ports or something similar. Right now we implemented the </a:t>
            </a:r>
            <a:r>
              <a:rPr lang="en-GB" dirty="0" err="1"/>
              <a:t>sdk</a:t>
            </a:r>
            <a:r>
              <a:rPr lang="en-GB" dirty="0"/>
              <a:t> and other stuff needed to operate the LIDAR into the game </a:t>
            </a:r>
            <a:r>
              <a:rPr lang="en-GB"/>
              <a:t>code itself.</a:t>
            </a:r>
            <a:endParaRPr lang="en-GB" dirty="0"/>
          </a:p>
          <a:p>
            <a:r>
              <a:rPr lang="en-GB" dirty="0"/>
              <a:t>Because of the way the design if right now we could easily make more games using the exact same setup (or only changing the board itself) therefore adding more games would be a good thing to do.</a:t>
            </a:r>
          </a:p>
        </p:txBody>
      </p:sp>
      <p:sp>
        <p:nvSpPr>
          <p:cNvPr id="4" name="Tijdelijke aanduiding voor dianummer 3"/>
          <p:cNvSpPr>
            <a:spLocks noGrp="1"/>
          </p:cNvSpPr>
          <p:nvPr>
            <p:ph type="sldNum" sz="quarter" idx="5"/>
          </p:nvPr>
        </p:nvSpPr>
        <p:spPr/>
        <p:txBody>
          <a:bodyPr/>
          <a:lstStyle/>
          <a:p>
            <a:fld id="{56BD512F-4FAC-4F6F-A98A-C0FD150A2758}" type="slidenum">
              <a:rPr lang="en-GB" smtClean="0"/>
              <a:t>15</a:t>
            </a:fld>
            <a:endParaRPr lang="en-GB"/>
          </a:p>
        </p:txBody>
      </p:sp>
    </p:spTree>
    <p:extLst>
      <p:ext uri="{BB962C8B-B14F-4D97-AF65-F5344CB8AC3E}">
        <p14:creationId xmlns:p14="http://schemas.microsoft.com/office/powerpoint/2010/main" val="181140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t>We started with a few idea's…</a:t>
            </a:r>
          </a:p>
        </p:txBody>
      </p:sp>
      <p:sp>
        <p:nvSpPr>
          <p:cNvPr id="4" name="Tijdelijke aanduiding voor dianummer 3"/>
          <p:cNvSpPr>
            <a:spLocks noGrp="1"/>
          </p:cNvSpPr>
          <p:nvPr>
            <p:ph type="sldNum" sz="quarter" idx="5"/>
          </p:nvPr>
        </p:nvSpPr>
        <p:spPr/>
        <p:txBody>
          <a:bodyPr/>
          <a:lstStyle/>
          <a:p>
            <a:fld id="{56BD512F-4FAC-4F6F-A98A-C0FD150A2758}" type="slidenum">
              <a:rPr lang="en-GB" smtClean="0"/>
              <a:t>3</a:t>
            </a:fld>
            <a:endParaRPr lang="en-GB"/>
          </a:p>
        </p:txBody>
      </p:sp>
    </p:spTree>
    <p:extLst>
      <p:ext uri="{BB962C8B-B14F-4D97-AF65-F5344CB8AC3E}">
        <p14:creationId xmlns:p14="http://schemas.microsoft.com/office/powerpoint/2010/main" val="981554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t>Our first idea was to work with multiple scanners and RFID tags on every piece of the board game. With this we could make an triangular calculation with the signal strength of each RFID tag to determine the location. </a:t>
            </a:r>
          </a:p>
          <a:p>
            <a:r>
              <a:rPr lang="en-GB" dirty="0"/>
              <a:t>In the feedback for this idea we understood that you would need an Arduino with a reader for every single scanner which would turn out to be way too expensive.</a:t>
            </a:r>
          </a:p>
          <a:p>
            <a:r>
              <a:rPr lang="en-GB" dirty="0"/>
              <a:t>Then you also said that a simultaneous RFID reader is available here at EDM. This reader should be able to read multiple tags at once which we were going to test out next.</a:t>
            </a:r>
          </a:p>
        </p:txBody>
      </p:sp>
      <p:sp>
        <p:nvSpPr>
          <p:cNvPr id="4" name="Tijdelijke aanduiding voor dianummer 3"/>
          <p:cNvSpPr>
            <a:spLocks noGrp="1"/>
          </p:cNvSpPr>
          <p:nvPr>
            <p:ph type="sldNum" sz="quarter" idx="5"/>
          </p:nvPr>
        </p:nvSpPr>
        <p:spPr/>
        <p:txBody>
          <a:bodyPr/>
          <a:lstStyle/>
          <a:p>
            <a:fld id="{56BD512F-4FAC-4F6F-A98A-C0FD150A2758}" type="slidenum">
              <a:rPr lang="en-GB" smtClean="0"/>
              <a:t>4</a:t>
            </a:fld>
            <a:endParaRPr lang="en-GB"/>
          </a:p>
        </p:txBody>
      </p:sp>
    </p:spTree>
    <p:extLst>
      <p:ext uri="{BB962C8B-B14F-4D97-AF65-F5344CB8AC3E}">
        <p14:creationId xmlns:p14="http://schemas.microsoft.com/office/powerpoint/2010/main" val="14394614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t>Our idea for this usage of RFID was that we would create a grid of RFID tags and attach a signal blocker to each piece. With this information we could then know which positions of the board are blocked and thus where the pieces are standing. For this to work we need a reliable read, which we tested next.</a:t>
            </a:r>
          </a:p>
          <a:p>
            <a:r>
              <a:rPr lang="en-GB" dirty="0"/>
              <a:t>So the next thing we did was test the available RFID reader that could read multiple tags simultaneously, according to the spec sheets this reader is able to read 100 tags at once.</a:t>
            </a:r>
          </a:p>
        </p:txBody>
      </p:sp>
      <p:sp>
        <p:nvSpPr>
          <p:cNvPr id="4" name="Tijdelijke aanduiding voor dianumm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BD512F-4FAC-4F6F-A98A-C0FD150A2758}"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27817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So we tried it and even with a very simple setup like this you get results like these. Bad CRC shows that the received signal is not reliable enough to ensure a correct received value.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Like you can see most of the time only 2 different tags are detected, with the addition of tags in front of the reader this doesn’t increase, it makes it even worst.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 tried just ignoring the bad signal and just taking the unique </a:t>
            </a:r>
            <a:r>
              <a:rPr lang="en-GB" dirty="0" err="1"/>
              <a:t>epc</a:t>
            </a:r>
            <a:r>
              <a:rPr lang="en-GB" dirty="0"/>
              <a:t> values but with this I got up to 10+ different </a:t>
            </a:r>
            <a:r>
              <a:rPr lang="en-GB" dirty="0" err="1"/>
              <a:t>epc</a:t>
            </a:r>
            <a:r>
              <a:rPr lang="en-GB" dirty="0"/>
              <a:t> values in a matter of seconds and stopped this immediately.</a:t>
            </a:r>
          </a:p>
        </p:txBody>
      </p:sp>
      <p:sp>
        <p:nvSpPr>
          <p:cNvPr id="4" name="Tijdelijke aanduiding voor dianummer 3"/>
          <p:cNvSpPr>
            <a:spLocks noGrp="1"/>
          </p:cNvSpPr>
          <p:nvPr>
            <p:ph type="sldNum" sz="quarter" idx="5"/>
          </p:nvPr>
        </p:nvSpPr>
        <p:spPr/>
        <p:txBody>
          <a:bodyPr/>
          <a:lstStyle/>
          <a:p>
            <a:fld id="{56BD512F-4FAC-4F6F-A98A-C0FD150A2758}" type="slidenum">
              <a:rPr lang="en-GB" smtClean="0"/>
              <a:t>6</a:t>
            </a:fld>
            <a:endParaRPr lang="en-GB"/>
          </a:p>
        </p:txBody>
      </p:sp>
    </p:spTree>
    <p:extLst>
      <p:ext uri="{BB962C8B-B14F-4D97-AF65-F5344CB8AC3E}">
        <p14:creationId xmlns:p14="http://schemas.microsoft.com/office/powerpoint/2010/main" val="16742310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t>So this test resulted that the RFID reader is way to unreliable for even a simple setup so let alone a board filled with even more tags.</a:t>
            </a:r>
          </a:p>
          <a:p>
            <a:r>
              <a:rPr lang="en-GB" dirty="0"/>
              <a:t>We did some research why this was the case because the reviews of the reader are good and a lot of people have shown a working example. The tags are Ultra-High Frequency tags, so these should avoid interference with other tags according to our research. These tags are specially made to not interfere with other tags.</a:t>
            </a:r>
          </a:p>
          <a:p>
            <a:r>
              <a:rPr lang="en-GB" dirty="0"/>
              <a:t>During this research we saw that the examples people had shown mostly had an external power supply so we tried adding a power supply as well because we only used power over USB before this. But the results were not better than before we attached the power supply.</a:t>
            </a:r>
          </a:p>
          <a:p>
            <a:r>
              <a:rPr lang="en-GB" dirty="0"/>
              <a:t>During the changes and research we also tried changing the code a few times and reading the tags differently like I said before with ignoring the bad CRC message. But this didn’t result in major changes, we made some improvements in readability so we better understood what was being read but that was all that gave better results. So most of our efforts were in vain.</a:t>
            </a:r>
          </a:p>
          <a:p>
            <a:r>
              <a:rPr lang="en-GB" dirty="0"/>
              <a:t>We also noticed that the examples had completely different use cases which only required to read each tag once. In all use cases for RFID the tags are moving, like using RFID tags to track inventory items from a warehouse. So we tried putting the tags out of the scanners range and back in the scanners range. This resulted in always detecting the tags. Even just moving the tags in front of the scanner resulted in better output. An RFID tag draws energy from Radio Frequency waves, we think that if these stay stationary this energy may be insufficient for the RFID tag to sent a reliable and complete signal.</a:t>
            </a:r>
          </a:p>
        </p:txBody>
      </p:sp>
      <p:sp>
        <p:nvSpPr>
          <p:cNvPr id="4" name="Tijdelijke aanduiding voor dianumm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BD512F-4FAC-4F6F-A98A-C0FD150A2758}"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421564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Tijdelijke aanduiding voor dianumm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BD512F-4FAC-4F6F-A98A-C0FD150A2758}"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32987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GB" dirty="0"/>
              <a:t>While working on the RFID tags we also experimented with the LIDAR.</a:t>
            </a:r>
          </a:p>
          <a:p>
            <a:endParaRPr lang="en-GB" dirty="0"/>
          </a:p>
        </p:txBody>
      </p:sp>
      <p:sp>
        <p:nvSpPr>
          <p:cNvPr id="4" name="Tijdelijke aanduiding voor dianummer 3"/>
          <p:cNvSpPr>
            <a:spLocks noGrp="1"/>
          </p:cNvSpPr>
          <p:nvPr>
            <p:ph type="sldNum" sz="quarter" idx="5"/>
          </p:nvPr>
        </p:nvSpPr>
        <p:spPr/>
        <p:txBody>
          <a:bodyPr/>
          <a:lstStyle/>
          <a:p>
            <a:fld id="{56BD512F-4FAC-4F6F-A98A-C0FD150A2758}" type="slidenum">
              <a:rPr lang="en-GB" smtClean="0"/>
              <a:t>9</a:t>
            </a:fld>
            <a:endParaRPr lang="en-GB"/>
          </a:p>
        </p:txBody>
      </p:sp>
    </p:spTree>
    <p:extLst>
      <p:ext uri="{BB962C8B-B14F-4D97-AF65-F5344CB8AC3E}">
        <p14:creationId xmlns:p14="http://schemas.microsoft.com/office/powerpoint/2010/main" val="31289478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We started experimenting with the </a:t>
            </a:r>
            <a:r>
              <a:rPr lang="en-GB" dirty="0" err="1">
                <a:solidFill>
                  <a:srgbClr val="191B0E"/>
                </a:solidFill>
              </a:rPr>
              <a:t>Velodyne</a:t>
            </a:r>
            <a:r>
              <a:rPr lang="en-GB" dirty="0">
                <a:solidFill>
                  <a:srgbClr val="191B0E"/>
                </a:solidFill>
              </a:rPr>
              <a:t> LIDAR which was available from EDM but this was a LIDAR especially made for outdoors.</a:t>
            </a:r>
          </a:p>
        </p:txBody>
      </p:sp>
      <p:sp>
        <p:nvSpPr>
          <p:cNvPr id="4" name="Tijdelijke aanduiding voor dianummer 3"/>
          <p:cNvSpPr>
            <a:spLocks noGrp="1"/>
          </p:cNvSpPr>
          <p:nvPr>
            <p:ph type="sldNum" sz="quarter" idx="5"/>
          </p:nvPr>
        </p:nvSpPr>
        <p:spPr/>
        <p:txBody>
          <a:bodyPr/>
          <a:lstStyle/>
          <a:p>
            <a:fld id="{56BD512F-4FAC-4F6F-A98A-C0FD150A2758}" type="slidenum">
              <a:rPr lang="en-GB" smtClean="0"/>
              <a:t>10</a:t>
            </a:fld>
            <a:endParaRPr lang="en-GB"/>
          </a:p>
        </p:txBody>
      </p:sp>
    </p:spTree>
    <p:extLst>
      <p:ext uri="{BB962C8B-B14F-4D97-AF65-F5344CB8AC3E}">
        <p14:creationId xmlns:p14="http://schemas.microsoft.com/office/powerpoint/2010/main" val="448264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nl-NL"/>
              <a:t>Klik om stijl te bewerken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F63EAFDA-3715-4AF6-B48A-1D2BB523B6C0}" type="datetimeFigureOut">
              <a:rPr lang="en-GB" smtClean="0"/>
              <a:t>28/05/2019</a:t>
            </a:fld>
            <a:endParaRPr lang="en-GB"/>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GB"/>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09B9F911-4387-43F8-A07F-201CD4871AB4}" type="slidenum">
              <a:rPr lang="en-GB" smtClean="0"/>
              <a:t>‹nr.›</a:t>
            </a:fld>
            <a:endParaRPr lang="en-GB"/>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05776367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F63EAFDA-3715-4AF6-B48A-1D2BB523B6C0}" type="datetimeFigureOut">
              <a:rPr lang="en-GB" smtClean="0"/>
              <a:t>28/05/2019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9B9F911-4387-43F8-A07F-201CD4871AB4}" type="slidenum">
              <a:rPr lang="en-GB" smtClean="0"/>
              <a:t>‹nr.›</a:t>
            </a:fld>
            <a:endParaRPr lang="en-GB"/>
          </a:p>
        </p:txBody>
      </p:sp>
    </p:spTree>
    <p:extLst>
      <p:ext uri="{BB962C8B-B14F-4D97-AF65-F5344CB8AC3E}">
        <p14:creationId xmlns:p14="http://schemas.microsoft.com/office/powerpoint/2010/main" val="928325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nl-NL"/>
              <a:t>Klik om stijl te bewerken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F63EAFDA-3715-4AF6-B48A-1D2BB523B6C0}" type="datetimeFigureOut">
              <a:rPr lang="en-GB" smtClean="0"/>
              <a:t>28/05/2019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9B9F911-4387-43F8-A07F-201CD4871AB4}" type="slidenum">
              <a:rPr lang="en-GB" smtClean="0"/>
              <a:t>‹nr.›</a:t>
            </a:fld>
            <a:endParaRPr lang="en-GB"/>
          </a:p>
        </p:txBody>
      </p:sp>
    </p:spTree>
    <p:extLst>
      <p:ext uri="{BB962C8B-B14F-4D97-AF65-F5344CB8AC3E}">
        <p14:creationId xmlns:p14="http://schemas.microsoft.com/office/powerpoint/2010/main" val="2258179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Content Placeholder 2"/>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F63EAFDA-3715-4AF6-B48A-1D2BB523B6C0}" type="datetimeFigureOut">
              <a:rPr lang="en-GB" smtClean="0"/>
              <a:t>28/05/2019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9B9F911-4387-43F8-A07F-201CD4871AB4}" type="slidenum">
              <a:rPr lang="en-GB" smtClean="0"/>
              <a:t>‹nr.›</a:t>
            </a:fld>
            <a:endParaRPr lang="en-GB"/>
          </a:p>
        </p:txBody>
      </p:sp>
    </p:spTree>
    <p:extLst>
      <p:ext uri="{BB962C8B-B14F-4D97-AF65-F5344CB8AC3E}">
        <p14:creationId xmlns:p14="http://schemas.microsoft.com/office/powerpoint/2010/main" val="943486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ekop">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nl-NL"/>
              <a:t>Klik om stijl te bewerken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F63EAFDA-3715-4AF6-B48A-1D2BB523B6C0}" type="datetimeFigureOut">
              <a:rPr lang="en-GB" smtClean="0"/>
              <a:t>28/05/2019</a:t>
            </a:fld>
            <a:endParaRPr lang="en-GB"/>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GB"/>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09B9F911-4387-43F8-A07F-201CD4871AB4}" type="slidenum">
              <a:rPr lang="en-GB" smtClean="0"/>
              <a:t>‹nr.›</a:t>
            </a:fld>
            <a:endParaRPr lang="en-GB"/>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843767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nl-NL"/>
              <a:t>Klik om stijl te bewerken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Date Placeholder 4"/>
          <p:cNvSpPr>
            <a:spLocks noGrp="1"/>
          </p:cNvSpPr>
          <p:nvPr>
            <p:ph type="dt" sz="half" idx="10"/>
          </p:nvPr>
        </p:nvSpPr>
        <p:spPr/>
        <p:txBody>
          <a:bodyPr/>
          <a:lstStyle/>
          <a:p>
            <a:fld id="{F63EAFDA-3715-4AF6-B48A-1D2BB523B6C0}" type="datetimeFigureOut">
              <a:rPr lang="en-GB" smtClean="0"/>
              <a:t>28/05/2019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9B9F911-4387-43F8-A07F-201CD4871AB4}" type="slidenum">
              <a:rPr lang="en-GB" smtClean="0"/>
              <a:t>‹nr.›</a:t>
            </a:fld>
            <a:endParaRPr lang="en-GB"/>
          </a:p>
        </p:txBody>
      </p:sp>
    </p:spTree>
    <p:extLst>
      <p:ext uri="{BB962C8B-B14F-4D97-AF65-F5344CB8AC3E}">
        <p14:creationId xmlns:p14="http://schemas.microsoft.com/office/powerpoint/2010/main" val="34263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nl-NL"/>
              <a:t>Klik om stijl te bewerken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F63EAFDA-3715-4AF6-B48A-1D2BB523B6C0}" type="datetimeFigureOut">
              <a:rPr lang="en-GB" smtClean="0"/>
              <a:t>28/05/2019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9B9F911-4387-43F8-A07F-201CD4871AB4}" type="slidenum">
              <a:rPr lang="en-GB" smtClean="0"/>
              <a:t>‹nr.›</a:t>
            </a:fld>
            <a:endParaRPr lang="en-GB"/>
          </a:p>
        </p:txBody>
      </p:sp>
    </p:spTree>
    <p:extLst>
      <p:ext uri="{BB962C8B-B14F-4D97-AF65-F5344CB8AC3E}">
        <p14:creationId xmlns:p14="http://schemas.microsoft.com/office/powerpoint/2010/main" val="27595927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Klik om stijl te bewerken</a:t>
            </a:r>
            <a:endParaRPr lang="en-US" dirty="0"/>
          </a:p>
        </p:txBody>
      </p:sp>
      <p:sp>
        <p:nvSpPr>
          <p:cNvPr id="3" name="Date Placeholder 2"/>
          <p:cNvSpPr>
            <a:spLocks noGrp="1"/>
          </p:cNvSpPr>
          <p:nvPr>
            <p:ph type="dt" sz="half" idx="10"/>
          </p:nvPr>
        </p:nvSpPr>
        <p:spPr/>
        <p:txBody>
          <a:bodyPr/>
          <a:lstStyle/>
          <a:p>
            <a:fld id="{F63EAFDA-3715-4AF6-B48A-1D2BB523B6C0}" type="datetimeFigureOut">
              <a:rPr lang="en-GB" smtClean="0"/>
              <a:t>28/05/2019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9B9F911-4387-43F8-A07F-201CD4871AB4}" type="slidenum">
              <a:rPr lang="en-GB" smtClean="0"/>
              <a:t>‹nr.›</a:t>
            </a:fld>
            <a:endParaRPr lang="en-GB"/>
          </a:p>
        </p:txBody>
      </p:sp>
    </p:spTree>
    <p:extLst>
      <p:ext uri="{BB962C8B-B14F-4D97-AF65-F5344CB8AC3E}">
        <p14:creationId xmlns:p14="http://schemas.microsoft.com/office/powerpoint/2010/main" val="36648529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3EAFDA-3715-4AF6-B48A-1D2BB523B6C0}" type="datetimeFigureOut">
              <a:rPr lang="en-GB" smtClean="0"/>
              <a:t>28/05/2019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9B9F911-4387-43F8-A07F-201CD4871AB4}" type="slidenum">
              <a:rPr lang="en-GB" smtClean="0"/>
              <a:t>‹nr.›</a:t>
            </a:fld>
            <a:endParaRPr lang="en-GB"/>
          </a:p>
        </p:txBody>
      </p:sp>
    </p:spTree>
    <p:extLst>
      <p:ext uri="{BB962C8B-B14F-4D97-AF65-F5344CB8AC3E}">
        <p14:creationId xmlns:p14="http://schemas.microsoft.com/office/powerpoint/2010/main" val="3703870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oud met bijschrift">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nl-NL"/>
              <a:t>Klik om stijl te bewerken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F63EAFDA-3715-4AF6-B48A-1D2BB523B6C0}" type="datetimeFigureOut">
              <a:rPr lang="en-GB" smtClean="0"/>
              <a:t>28/05/2019</a:t>
            </a:fld>
            <a:endParaRPr lang="en-GB"/>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GB"/>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09B9F911-4387-43F8-A07F-201CD4871AB4}" type="slidenum">
              <a:rPr lang="en-GB" smtClean="0"/>
              <a:t>‹nr.›</a:t>
            </a:fld>
            <a:endParaRPr lang="en-GB"/>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0494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Afbeelding met bijschrift">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nl-NL"/>
              <a:t>Klik om stijl te bewerken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nl-NL"/>
              <a:t>Klik op het pictogram als u een afbeelding wilt toevoegen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F63EAFDA-3715-4AF6-B48A-1D2BB523B6C0}" type="datetimeFigureOut">
              <a:rPr lang="en-GB" smtClean="0"/>
              <a:t>28/05/2019</a:t>
            </a:fld>
            <a:endParaRPr lang="en-GB"/>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GB"/>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09B9F911-4387-43F8-A07F-201CD4871AB4}" type="slidenum">
              <a:rPr lang="en-GB" smtClean="0"/>
              <a:t>‹nr.›</a:t>
            </a:fld>
            <a:endParaRPr lang="en-GB"/>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728625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nl-NL"/>
              <a:t>Klik om stijl te bewerken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F63EAFDA-3715-4AF6-B48A-1D2BB523B6C0}" type="datetimeFigureOut">
              <a:rPr lang="en-GB" smtClean="0"/>
              <a:t>28/05/2019</a:t>
            </a:fld>
            <a:endParaRPr lang="en-GB"/>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GB"/>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09B9F911-4387-43F8-A07F-201CD4871AB4}" type="slidenum">
              <a:rPr lang="en-GB" smtClean="0"/>
              <a:t>‹nr.›</a:t>
            </a:fld>
            <a:endParaRPr lang="en-GB"/>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117018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6.sv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6B7BFBD-C488-4B5B-ABE5-8256F3FFB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1" name="Freeform 6">
            <a:extLst>
              <a:ext uri="{FF2B5EF4-FFF2-40B4-BE49-F238E27FC236}">
                <a16:creationId xmlns:a16="http://schemas.microsoft.com/office/drawing/2014/main" id="{2BA7674F-A261-445A-AE3A-A0AA30620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23" name="Rectangle 22">
            <a:extLst>
              <a:ext uri="{FF2B5EF4-FFF2-40B4-BE49-F238E27FC236}">
                <a16:creationId xmlns:a16="http://schemas.microsoft.com/office/drawing/2014/main" id="{BA53A58C-A067-4B87-B48C-CB90C1FA0F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57DF78F5-41E8-4778-974D-DC8C3BC0D0B6}"/>
              </a:ext>
            </a:extLst>
          </p:cNvPr>
          <p:cNvSpPr>
            <a:spLocks noGrp="1"/>
          </p:cNvSpPr>
          <p:nvPr>
            <p:ph type="ctrTitle"/>
          </p:nvPr>
        </p:nvSpPr>
        <p:spPr>
          <a:xfrm>
            <a:off x="1720099" y="1653731"/>
            <a:ext cx="8110584" cy="3935906"/>
          </a:xfrm>
        </p:spPr>
        <p:txBody>
          <a:bodyPr anchor="t">
            <a:normAutofit/>
          </a:bodyPr>
          <a:lstStyle/>
          <a:p>
            <a:pPr algn="l"/>
            <a:r>
              <a:rPr lang="en-US" sz="8800" dirty="0"/>
              <a:t>Presentation</a:t>
            </a:r>
            <a:r>
              <a:rPr lang="en-GB" sz="8800" dirty="0"/>
              <a:t> Project</a:t>
            </a:r>
          </a:p>
        </p:txBody>
      </p:sp>
      <p:sp>
        <p:nvSpPr>
          <p:cNvPr id="3" name="Ondertitel 2">
            <a:extLst>
              <a:ext uri="{FF2B5EF4-FFF2-40B4-BE49-F238E27FC236}">
                <a16:creationId xmlns:a16="http://schemas.microsoft.com/office/drawing/2014/main" id="{D165498A-A95A-4630-808B-33A072EE23A9}"/>
              </a:ext>
            </a:extLst>
          </p:cNvPr>
          <p:cNvSpPr>
            <a:spLocks noGrp="1"/>
          </p:cNvSpPr>
          <p:nvPr>
            <p:ph type="subTitle" idx="1"/>
          </p:nvPr>
        </p:nvSpPr>
        <p:spPr>
          <a:xfrm>
            <a:off x="1720099" y="5589638"/>
            <a:ext cx="9790030" cy="811162"/>
          </a:xfrm>
        </p:spPr>
        <p:txBody>
          <a:bodyPr>
            <a:noAutofit/>
          </a:bodyPr>
          <a:lstStyle/>
          <a:p>
            <a:pPr algn="l">
              <a:lnSpc>
                <a:spcPct val="102000"/>
              </a:lnSpc>
              <a:spcAft>
                <a:spcPts val="600"/>
              </a:spcAft>
            </a:pPr>
            <a:r>
              <a:rPr lang="en-GB" sz="1800" dirty="0"/>
              <a:t>Bjorn Jorissen</a:t>
            </a:r>
          </a:p>
          <a:p>
            <a:pPr algn="l">
              <a:lnSpc>
                <a:spcPct val="102000"/>
              </a:lnSpc>
              <a:spcAft>
                <a:spcPts val="600"/>
              </a:spcAft>
            </a:pPr>
            <a:r>
              <a:rPr lang="en-GB" sz="1800" dirty="0"/>
              <a:t>William Thenaers</a:t>
            </a:r>
          </a:p>
        </p:txBody>
      </p:sp>
    </p:spTree>
    <p:extLst>
      <p:ext uri="{BB962C8B-B14F-4D97-AF65-F5344CB8AC3E}">
        <p14:creationId xmlns:p14="http://schemas.microsoft.com/office/powerpoint/2010/main" val="62443979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a:extLst>
              <a:ext uri="{FF2B5EF4-FFF2-40B4-BE49-F238E27FC236}">
                <a16:creationId xmlns:a16="http://schemas.microsoft.com/office/drawing/2014/main" id="{69805AF4-7989-43AB-9A60-14E3F851FB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42D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E0036B63-B0EC-4AF3-95D3-2E2DCA25F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Tijdelijke aanduiding voor inhoud 30" descr="Afbeelding met boom, binnen, tafel&#10;&#10;Automatisch gegenereerde beschrijving">
            <a:extLst>
              <a:ext uri="{FF2B5EF4-FFF2-40B4-BE49-F238E27FC236}">
                <a16:creationId xmlns:a16="http://schemas.microsoft.com/office/drawing/2014/main" id="{017AAD55-5F05-4377-8D80-CFB5D1F96C9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7012" y="830593"/>
            <a:ext cx="11236355" cy="5196813"/>
          </a:xfrm>
          <a:prstGeom prst="rect">
            <a:avLst/>
          </a:prstGeom>
        </p:spPr>
      </p:pic>
      <p:sp>
        <p:nvSpPr>
          <p:cNvPr id="35" name="Tijdelijke aanduiding voor inhoud 2">
            <a:extLst>
              <a:ext uri="{FF2B5EF4-FFF2-40B4-BE49-F238E27FC236}">
                <a16:creationId xmlns:a16="http://schemas.microsoft.com/office/drawing/2014/main" id="{67658250-6243-4EC7-B3E1-FEB0FC91BD61}"/>
              </a:ext>
            </a:extLst>
          </p:cNvPr>
          <p:cNvSpPr txBox="1">
            <a:spLocks/>
          </p:cNvSpPr>
          <p:nvPr/>
        </p:nvSpPr>
        <p:spPr>
          <a:xfrm>
            <a:off x="475392" y="3218465"/>
            <a:ext cx="5436894" cy="421068"/>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lvl="0" indent="0">
              <a:buNone/>
              <a:defRPr/>
            </a:pPr>
            <a:r>
              <a:rPr lang="en-GB" dirty="0">
                <a:solidFill>
                  <a:schemeClr val="bg1"/>
                </a:solidFill>
              </a:rPr>
              <a:t>Maybe insert that video here, can’t find it though</a:t>
            </a:r>
          </a:p>
        </p:txBody>
      </p:sp>
    </p:spTree>
    <p:extLst>
      <p:ext uri="{BB962C8B-B14F-4D97-AF65-F5344CB8AC3E}">
        <p14:creationId xmlns:p14="http://schemas.microsoft.com/office/powerpoint/2010/main" val="3027446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ijdelijke aanduiding voor inhoud 4" descr="Afbeelding met tekst, whiteboard&#10;&#10;Automatisch gegenereerde beschrijving">
            <a:extLst>
              <a:ext uri="{FF2B5EF4-FFF2-40B4-BE49-F238E27FC236}">
                <a16:creationId xmlns:a16="http://schemas.microsoft.com/office/drawing/2014/main" id="{48F22C4A-F4F9-4E48-AD4E-F2B6318E0058}"/>
              </a:ext>
            </a:extLst>
          </p:cNvPr>
          <p:cNvPicPr>
            <a:picLocks noChangeAspect="1"/>
          </p:cNvPicPr>
          <p:nvPr/>
        </p:nvPicPr>
        <p:blipFill rotWithShape="1">
          <a:blip r:embed="rId3">
            <a:extLst>
              <a:ext uri="{28A0092B-C50C-407E-A947-70E740481C1C}">
                <a14:useLocalDpi xmlns:a14="http://schemas.microsoft.com/office/drawing/2010/main" val="0"/>
              </a:ext>
            </a:extLst>
          </a:blip>
          <a:srcRect l="67867"/>
          <a:stretch/>
        </p:blipFill>
        <p:spPr>
          <a:xfrm>
            <a:off x="1195755" y="954911"/>
            <a:ext cx="3613629" cy="4948178"/>
          </a:xfrm>
          <a:prstGeom prst="rect">
            <a:avLst/>
          </a:prstGeom>
        </p:spPr>
      </p:pic>
      <p:sp>
        <p:nvSpPr>
          <p:cNvPr id="5" name="Tijdelijke aanduiding voor inhoud 2">
            <a:extLst>
              <a:ext uri="{FF2B5EF4-FFF2-40B4-BE49-F238E27FC236}">
                <a16:creationId xmlns:a16="http://schemas.microsoft.com/office/drawing/2014/main" id="{0DC612DC-2B85-4014-9EF2-0089542EE306}"/>
              </a:ext>
            </a:extLst>
          </p:cNvPr>
          <p:cNvSpPr txBox="1">
            <a:spLocks/>
          </p:cNvSpPr>
          <p:nvPr/>
        </p:nvSpPr>
        <p:spPr>
          <a:xfrm>
            <a:off x="5309377" y="906691"/>
            <a:ext cx="6207709" cy="496070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lvl="0">
              <a:defRPr/>
            </a:pPr>
            <a:r>
              <a:rPr lang="en-GB" dirty="0" err="1">
                <a:solidFill>
                  <a:srgbClr val="191B0E"/>
                </a:solidFill>
              </a:rPr>
              <a:t>Velodyne</a:t>
            </a:r>
            <a:r>
              <a:rPr lang="en-GB" dirty="0">
                <a:solidFill>
                  <a:srgbClr val="191B0E"/>
                </a:solidFill>
              </a:rPr>
              <a:t> LIDAR</a:t>
            </a:r>
          </a:p>
          <a:p>
            <a:pPr lvl="1">
              <a:defRPr/>
            </a:pPr>
            <a:r>
              <a:rPr lang="en-GB" dirty="0">
                <a:solidFill>
                  <a:srgbClr val="191B0E"/>
                </a:solidFill>
              </a:rPr>
              <a:t>0.9 meter &gt; Range &gt; 100 meter</a:t>
            </a:r>
          </a:p>
          <a:p>
            <a:pPr lvl="1">
              <a:defRPr/>
            </a:pPr>
            <a:r>
              <a:rPr lang="en-GB" dirty="0">
                <a:solidFill>
                  <a:srgbClr val="191B0E"/>
                </a:solidFill>
              </a:rPr>
              <a:t>Outdoors </a:t>
            </a:r>
          </a:p>
          <a:p>
            <a:pPr>
              <a:defRPr/>
            </a:pPr>
            <a:r>
              <a:rPr lang="en-GB" dirty="0">
                <a:solidFill>
                  <a:srgbClr val="191B0E"/>
                </a:solidFill>
              </a:rPr>
              <a:t>RPLIDAR</a:t>
            </a:r>
          </a:p>
          <a:p>
            <a:pPr lvl="1">
              <a:defRPr/>
            </a:pPr>
            <a:r>
              <a:rPr lang="en-US" dirty="0">
                <a:solidFill>
                  <a:srgbClr val="191B0E"/>
                </a:solidFill>
              </a:rPr>
              <a:t>20 centimeters &gt; Range &gt; 6 meter</a:t>
            </a:r>
          </a:p>
          <a:p>
            <a:pPr lvl="1">
              <a:defRPr/>
            </a:pPr>
            <a:r>
              <a:rPr lang="en-GB" dirty="0">
                <a:solidFill>
                  <a:srgbClr val="191B0E"/>
                </a:solidFill>
              </a:rPr>
              <a:t>Indoors </a:t>
            </a:r>
          </a:p>
          <a:p>
            <a:pPr>
              <a:defRPr/>
            </a:pPr>
            <a:endParaRPr lang="en-GB" dirty="0">
              <a:solidFill>
                <a:srgbClr val="191B0E"/>
              </a:solidFill>
            </a:endParaRPr>
          </a:p>
        </p:txBody>
      </p:sp>
      <p:pic>
        <p:nvPicPr>
          <p:cNvPr id="3" name="Graphic 2" descr="Duim onhoog ">
            <a:extLst>
              <a:ext uri="{FF2B5EF4-FFF2-40B4-BE49-F238E27FC236}">
                <a16:creationId xmlns:a16="http://schemas.microsoft.com/office/drawing/2014/main" id="{F00AF5D4-F413-4E23-8B32-199FCB89005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330019" y="1565030"/>
            <a:ext cx="519754" cy="519754"/>
          </a:xfrm>
          <a:prstGeom prst="rect">
            <a:avLst/>
          </a:prstGeom>
        </p:spPr>
      </p:pic>
      <p:pic>
        <p:nvPicPr>
          <p:cNvPr id="6" name="Graphic 5" descr="Duim onhoog ">
            <a:extLst>
              <a:ext uri="{FF2B5EF4-FFF2-40B4-BE49-F238E27FC236}">
                <a16:creationId xmlns:a16="http://schemas.microsoft.com/office/drawing/2014/main" id="{8FBC8920-512D-4A5E-BC25-9648E611D4E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189339" y="2714987"/>
            <a:ext cx="519754" cy="519754"/>
          </a:xfrm>
          <a:prstGeom prst="rect">
            <a:avLst/>
          </a:prstGeom>
        </p:spPr>
      </p:pic>
    </p:spTree>
    <p:extLst>
      <p:ext uri="{BB962C8B-B14F-4D97-AF65-F5344CB8AC3E}">
        <p14:creationId xmlns:p14="http://schemas.microsoft.com/office/powerpoint/2010/main" val="3378109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animEffect transition="in" filter="fade">
                                      <p:cBhvr>
                                        <p:cTn id="7" dur="500"/>
                                        <p:tgtEl>
                                          <p:spTgt spid="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animEffect transition="in" filter="fade">
                                      <p:cBhvr>
                                        <p:cTn id="13" dur="500"/>
                                        <p:tgtEl>
                                          <p:spTgt spid="5">
                                            <p:txEl>
                                              <p:pRg st="5" end="5"/>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EC9E7FA-3295-45ED-8253-D23F9E44E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Tijdelijke aanduiding voor inhoud 4">
            <a:extLst>
              <a:ext uri="{FF2B5EF4-FFF2-40B4-BE49-F238E27FC236}">
                <a16:creationId xmlns:a16="http://schemas.microsoft.com/office/drawing/2014/main" id="{58EAC3E0-546C-4D4E-A176-136EC49127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7080" y="805126"/>
            <a:ext cx="6247317" cy="5247747"/>
          </a:xfrm>
          <a:prstGeom prst="rect">
            <a:avLst/>
          </a:prstGeom>
        </p:spPr>
      </p:pic>
      <p:sp>
        <p:nvSpPr>
          <p:cNvPr id="10" name="Content Placeholder 9">
            <a:extLst>
              <a:ext uri="{FF2B5EF4-FFF2-40B4-BE49-F238E27FC236}">
                <a16:creationId xmlns:a16="http://schemas.microsoft.com/office/drawing/2014/main" id="{01B80B98-5224-4A14-8365-9290C38F2BE0}"/>
              </a:ext>
            </a:extLst>
          </p:cNvPr>
          <p:cNvSpPr>
            <a:spLocks noGrp="1"/>
          </p:cNvSpPr>
          <p:nvPr>
            <p:ph idx="1"/>
          </p:nvPr>
        </p:nvSpPr>
        <p:spPr>
          <a:xfrm>
            <a:off x="7294782" y="805125"/>
            <a:ext cx="4222304" cy="5247747"/>
          </a:xfrm>
        </p:spPr>
        <p:txBody>
          <a:bodyPr>
            <a:normAutofit/>
          </a:bodyPr>
          <a:lstStyle/>
          <a:p>
            <a:r>
              <a:rPr lang="en-US" dirty="0"/>
              <a:t>Amount of cells</a:t>
            </a:r>
          </a:p>
          <a:p>
            <a:r>
              <a:rPr lang="en-US" dirty="0"/>
              <a:t>Range of the cells</a:t>
            </a:r>
          </a:p>
          <a:p>
            <a:r>
              <a:rPr lang="en-US" dirty="0"/>
              <a:t>Determine which cells are occupied and sent this info</a:t>
            </a:r>
          </a:p>
          <a:p>
            <a:r>
              <a:rPr lang="en-US" dirty="0"/>
              <a:t>Calculate the traveled distance</a:t>
            </a:r>
          </a:p>
          <a:p>
            <a:endParaRPr lang="en-US" dirty="0"/>
          </a:p>
          <a:p>
            <a:r>
              <a:rPr lang="en-US" dirty="0"/>
              <a:t>Minimum range = 10 centimeters</a:t>
            </a:r>
          </a:p>
        </p:txBody>
      </p:sp>
    </p:spTree>
    <p:extLst>
      <p:ext uri="{BB962C8B-B14F-4D97-AF65-F5344CB8AC3E}">
        <p14:creationId xmlns:p14="http://schemas.microsoft.com/office/powerpoint/2010/main" val="25153704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EC9E7FA-3295-45ED-8253-D23F9E44E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Tijdelijke aanduiding voor inhoud 4">
            <a:extLst>
              <a:ext uri="{FF2B5EF4-FFF2-40B4-BE49-F238E27FC236}">
                <a16:creationId xmlns:a16="http://schemas.microsoft.com/office/drawing/2014/main" id="{349AFA92-F61D-4A2A-927A-AF1987E232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253" y="805125"/>
            <a:ext cx="5247747" cy="5247747"/>
          </a:xfrm>
          <a:prstGeom prst="rect">
            <a:avLst/>
          </a:prstGeom>
        </p:spPr>
      </p:pic>
      <p:sp>
        <p:nvSpPr>
          <p:cNvPr id="10" name="Content Placeholder 9">
            <a:extLst>
              <a:ext uri="{FF2B5EF4-FFF2-40B4-BE49-F238E27FC236}">
                <a16:creationId xmlns:a16="http://schemas.microsoft.com/office/drawing/2014/main" id="{CD03E978-93CA-4418-AB14-B3568DB77403}"/>
              </a:ext>
            </a:extLst>
          </p:cNvPr>
          <p:cNvSpPr>
            <a:spLocks noGrp="1"/>
          </p:cNvSpPr>
          <p:nvPr>
            <p:ph idx="1"/>
          </p:nvPr>
        </p:nvSpPr>
        <p:spPr>
          <a:xfrm>
            <a:off x="6625883" y="805125"/>
            <a:ext cx="4891203" cy="5247747"/>
          </a:xfrm>
        </p:spPr>
        <p:txBody>
          <a:bodyPr>
            <a:normAutofit/>
          </a:bodyPr>
          <a:lstStyle/>
          <a:p>
            <a:r>
              <a:rPr lang="en-US" dirty="0"/>
              <a:t>Not feature complete</a:t>
            </a:r>
          </a:p>
          <a:p>
            <a:r>
              <a:rPr lang="en-US" dirty="0"/>
              <a:t>Some of our additions</a:t>
            </a:r>
          </a:p>
          <a:p>
            <a:pPr lvl="1"/>
            <a:r>
              <a:rPr lang="en-US" dirty="0"/>
              <a:t>History</a:t>
            </a:r>
          </a:p>
          <a:p>
            <a:pPr lvl="1"/>
            <a:r>
              <a:rPr lang="en-US" dirty="0"/>
              <a:t>Visibility of pieces</a:t>
            </a:r>
          </a:p>
          <a:p>
            <a:pPr lvl="1"/>
            <a:r>
              <a:rPr lang="en-US" dirty="0"/>
              <a:t>Improvement in comfort</a:t>
            </a:r>
          </a:p>
          <a:p>
            <a:pPr lvl="1"/>
            <a:r>
              <a:rPr lang="en-US" dirty="0"/>
              <a:t>Visual changes</a:t>
            </a:r>
          </a:p>
          <a:p>
            <a:pPr lvl="1"/>
            <a:r>
              <a:rPr lang="en-US" dirty="0"/>
              <a:t>Bug fixes (lots of them)</a:t>
            </a:r>
          </a:p>
        </p:txBody>
      </p:sp>
    </p:spTree>
    <p:extLst>
      <p:ext uri="{BB962C8B-B14F-4D97-AF65-F5344CB8AC3E}">
        <p14:creationId xmlns:p14="http://schemas.microsoft.com/office/powerpoint/2010/main" val="3693629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9485DA84-CB73-4E5E-9864-2460CE2805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49185E-361A-421B-8F2D-11C7FFC68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4B85BAA-C37F-44B4-B427-B4F10EBB41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4668"/>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C4EE06-D7B4-4FAC-A561-38A1C3802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018D83B-903C-4782-B1BB-A45164A71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785589A-A5AC-409A-B2A2-24D871B4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7" y="158782"/>
            <a:ext cx="11870265" cy="65378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Tijdelijke aanduiding voor inhoud 4">
            <a:extLst>
              <a:ext uri="{FF2B5EF4-FFF2-40B4-BE49-F238E27FC236}">
                <a16:creationId xmlns:a16="http://schemas.microsoft.com/office/drawing/2014/main" id="{0746C02F-CEEA-4DAE-B5B4-5455BF7EE04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10144" y="-11684"/>
            <a:ext cx="9171712" cy="6878782"/>
          </a:xfrm>
          <a:prstGeom prst="rect">
            <a:avLst/>
          </a:prstGeom>
        </p:spPr>
      </p:pic>
    </p:spTree>
    <p:extLst>
      <p:ext uri="{BB962C8B-B14F-4D97-AF65-F5344CB8AC3E}">
        <p14:creationId xmlns:p14="http://schemas.microsoft.com/office/powerpoint/2010/main" val="5574816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2D055BE-08AB-4D7F-A687-56D580FA5556}"/>
              </a:ext>
            </a:extLst>
          </p:cNvPr>
          <p:cNvSpPr>
            <a:spLocks noGrp="1"/>
          </p:cNvSpPr>
          <p:nvPr>
            <p:ph type="title"/>
          </p:nvPr>
        </p:nvSpPr>
        <p:spPr/>
        <p:txBody>
          <a:bodyPr/>
          <a:lstStyle/>
          <a:p>
            <a:r>
              <a:rPr lang="en-GB" dirty="0"/>
              <a:t>Future work</a:t>
            </a:r>
          </a:p>
        </p:txBody>
      </p:sp>
      <p:sp>
        <p:nvSpPr>
          <p:cNvPr id="3" name="Tijdelijke aanduiding voor inhoud 2">
            <a:extLst>
              <a:ext uri="{FF2B5EF4-FFF2-40B4-BE49-F238E27FC236}">
                <a16:creationId xmlns:a16="http://schemas.microsoft.com/office/drawing/2014/main" id="{ADDCB978-8C2A-4F2D-B5B7-3DB6B33029A3}"/>
              </a:ext>
            </a:extLst>
          </p:cNvPr>
          <p:cNvSpPr>
            <a:spLocks noGrp="1"/>
          </p:cNvSpPr>
          <p:nvPr>
            <p:ph idx="1"/>
          </p:nvPr>
        </p:nvSpPr>
        <p:spPr/>
        <p:txBody>
          <a:bodyPr/>
          <a:lstStyle/>
          <a:p>
            <a:r>
              <a:rPr lang="en-GB" dirty="0"/>
              <a:t>Multiplayer</a:t>
            </a:r>
          </a:p>
          <a:p>
            <a:r>
              <a:rPr lang="en-GB" dirty="0"/>
              <a:t>Make the framework easier to plug-in</a:t>
            </a:r>
          </a:p>
          <a:p>
            <a:r>
              <a:rPr lang="en-GB" dirty="0"/>
              <a:t>More games</a:t>
            </a:r>
          </a:p>
        </p:txBody>
      </p:sp>
    </p:spTree>
    <p:extLst>
      <p:ext uri="{BB962C8B-B14F-4D97-AF65-F5344CB8AC3E}">
        <p14:creationId xmlns:p14="http://schemas.microsoft.com/office/powerpoint/2010/main" val="3034875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C8D3E6C-FD3A-4F07-B92B-68917D896BA9}"/>
              </a:ext>
            </a:extLst>
          </p:cNvPr>
          <p:cNvSpPr>
            <a:spLocks noGrp="1"/>
          </p:cNvSpPr>
          <p:nvPr>
            <p:ph type="title"/>
          </p:nvPr>
        </p:nvSpPr>
        <p:spPr/>
        <p:txBody>
          <a:bodyPr/>
          <a:lstStyle/>
          <a:p>
            <a:r>
              <a:rPr lang="en-GB" dirty="0"/>
              <a:t>Our Idea</a:t>
            </a:r>
          </a:p>
        </p:txBody>
      </p:sp>
      <p:sp>
        <p:nvSpPr>
          <p:cNvPr id="3" name="Tijdelijke aanduiding voor inhoud 2">
            <a:extLst>
              <a:ext uri="{FF2B5EF4-FFF2-40B4-BE49-F238E27FC236}">
                <a16:creationId xmlns:a16="http://schemas.microsoft.com/office/drawing/2014/main" id="{3C4440AF-C62B-4303-8EB8-8F3167252B58}"/>
              </a:ext>
            </a:extLst>
          </p:cNvPr>
          <p:cNvSpPr>
            <a:spLocks noGrp="1"/>
          </p:cNvSpPr>
          <p:nvPr>
            <p:ph idx="1"/>
          </p:nvPr>
        </p:nvSpPr>
        <p:spPr/>
        <p:txBody>
          <a:bodyPr/>
          <a:lstStyle/>
          <a:p>
            <a:r>
              <a:rPr lang="en-GB" dirty="0"/>
              <a:t>Complex rules </a:t>
            </a:r>
            <a:r>
              <a:rPr lang="en-GB" dirty="0">
                <a:sym typeface="Wingdings" panose="05000000000000000000" pitchFamily="2" charset="2"/>
              </a:rPr>
              <a:t> use </a:t>
            </a:r>
            <a:r>
              <a:rPr lang="en-GB" dirty="0"/>
              <a:t>technology</a:t>
            </a:r>
          </a:p>
          <a:p>
            <a:r>
              <a:rPr lang="en-GB" dirty="0"/>
              <a:t>Monopoly has rules that are often overlooked</a:t>
            </a:r>
          </a:p>
          <a:p>
            <a:r>
              <a:rPr lang="en-GB" dirty="0"/>
              <a:t>Framework </a:t>
            </a:r>
            <a:r>
              <a:rPr lang="en-GB" dirty="0">
                <a:sym typeface="Wingdings" panose="05000000000000000000" pitchFamily="2" charset="2"/>
              </a:rPr>
              <a:t> boardgames with linear pathway</a:t>
            </a:r>
          </a:p>
          <a:p>
            <a:r>
              <a:rPr lang="en-GB" dirty="0">
                <a:sym typeface="Wingdings" panose="05000000000000000000" pitchFamily="2" charset="2"/>
              </a:rPr>
              <a:t>Using RFID tags &amp; LIDAR</a:t>
            </a:r>
            <a:endParaRPr lang="en-GB" dirty="0"/>
          </a:p>
        </p:txBody>
      </p:sp>
    </p:spTree>
    <p:extLst>
      <p:ext uri="{BB962C8B-B14F-4D97-AF65-F5344CB8AC3E}">
        <p14:creationId xmlns:p14="http://schemas.microsoft.com/office/powerpoint/2010/main" val="19461148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3" name="Rectangle 52">
            <a:extLst>
              <a:ext uri="{FF2B5EF4-FFF2-40B4-BE49-F238E27FC236}">
                <a16:creationId xmlns:a16="http://schemas.microsoft.com/office/drawing/2014/main" id="{69805AF4-7989-43AB-9A60-14E3F851FB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E0036B63-B0EC-4AF3-95D3-2E2DCA25F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Tijdelijke aanduiding voor inhoud 4" descr="Afbeelding met tekst, whiteboard&#10;&#10;Automatisch gegenereerde beschrijving">
            <a:extLst>
              <a:ext uri="{FF2B5EF4-FFF2-40B4-BE49-F238E27FC236}">
                <a16:creationId xmlns:a16="http://schemas.microsoft.com/office/drawing/2014/main" id="{B9A2D624-5763-4E72-B393-735C1A9882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071" y="954911"/>
            <a:ext cx="11245860" cy="4948178"/>
          </a:xfrm>
          <a:prstGeom prst="rect">
            <a:avLst/>
          </a:prstGeom>
        </p:spPr>
      </p:pic>
    </p:spTree>
    <p:extLst>
      <p:ext uri="{BB962C8B-B14F-4D97-AF65-F5344CB8AC3E}">
        <p14:creationId xmlns:p14="http://schemas.microsoft.com/office/powerpoint/2010/main" val="238814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BEC9E7FA-3295-45ED-8253-D23F9E44E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Tijdelijke aanduiding voor inhoud 4" descr="Afbeelding met tekst, whiteboard&#10;&#10;Automatisch gegenereerde beschrijving">
            <a:extLst>
              <a:ext uri="{FF2B5EF4-FFF2-40B4-BE49-F238E27FC236}">
                <a16:creationId xmlns:a16="http://schemas.microsoft.com/office/drawing/2014/main" id="{B9A2D624-5763-4E72-B393-735C1A98824F}"/>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r="71180"/>
          <a:stretch/>
        </p:blipFill>
        <p:spPr>
          <a:xfrm>
            <a:off x="1287814" y="755120"/>
            <a:ext cx="3437271" cy="5247747"/>
          </a:xfrm>
          <a:prstGeom prst="rect">
            <a:avLst/>
          </a:prstGeom>
        </p:spPr>
      </p:pic>
      <p:sp>
        <p:nvSpPr>
          <p:cNvPr id="11" name="Tijdelijke aanduiding voor inhoud 2">
            <a:extLst>
              <a:ext uri="{FF2B5EF4-FFF2-40B4-BE49-F238E27FC236}">
                <a16:creationId xmlns:a16="http://schemas.microsoft.com/office/drawing/2014/main" id="{4051F2DD-20D5-4BC7-98F9-236CFF8469A0}"/>
              </a:ext>
            </a:extLst>
          </p:cNvPr>
          <p:cNvSpPr txBox="1">
            <a:spLocks/>
          </p:cNvSpPr>
          <p:nvPr/>
        </p:nvSpPr>
        <p:spPr>
          <a:xfrm>
            <a:off x="5306204" y="755120"/>
            <a:ext cx="6407701" cy="524774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Idea: multiple scanners</a:t>
            </a:r>
          </a:p>
          <a:p>
            <a:r>
              <a:rPr lang="en-US" dirty="0"/>
              <a:t>Feedback: to expensive</a:t>
            </a:r>
          </a:p>
          <a:p>
            <a:pPr marL="384048" lvl="1"/>
            <a:r>
              <a:rPr lang="en-US" dirty="0"/>
              <a:t>Every scanner </a:t>
            </a:r>
            <a:r>
              <a:rPr lang="en-US" dirty="0">
                <a:sym typeface="Wingdings" panose="05000000000000000000" pitchFamily="2" charset="2"/>
              </a:rPr>
              <a:t> </a:t>
            </a:r>
            <a:r>
              <a:rPr lang="en-US" dirty="0"/>
              <a:t>an Arduino</a:t>
            </a:r>
          </a:p>
          <a:p>
            <a:pPr marL="384048" lvl="1"/>
            <a:r>
              <a:rPr lang="en-US" dirty="0"/>
              <a:t>Simultaneous RFID reader available</a:t>
            </a:r>
          </a:p>
        </p:txBody>
      </p:sp>
    </p:spTree>
    <p:extLst>
      <p:ext uri="{BB962C8B-B14F-4D97-AF65-F5344CB8AC3E}">
        <p14:creationId xmlns:p14="http://schemas.microsoft.com/office/powerpoint/2010/main" val="4045756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BEC9E7FA-3295-45ED-8253-D23F9E44E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ijdelijke aanduiding voor inhoud 2">
            <a:extLst>
              <a:ext uri="{FF2B5EF4-FFF2-40B4-BE49-F238E27FC236}">
                <a16:creationId xmlns:a16="http://schemas.microsoft.com/office/drawing/2014/main" id="{4051F2DD-20D5-4BC7-98F9-236CFF8469A0}"/>
              </a:ext>
            </a:extLst>
          </p:cNvPr>
          <p:cNvSpPr txBox="1">
            <a:spLocks/>
          </p:cNvSpPr>
          <p:nvPr/>
        </p:nvSpPr>
        <p:spPr>
          <a:xfrm>
            <a:off x="5309377" y="906691"/>
            <a:ext cx="6207709" cy="496070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GB" dirty="0">
                <a:solidFill>
                  <a:schemeClr val="tx1"/>
                </a:solidFill>
              </a:rPr>
              <a:t>Idea: RFID grid with signal blockers as pieces</a:t>
            </a:r>
          </a:p>
          <a:p>
            <a:r>
              <a:rPr lang="en-GB" dirty="0">
                <a:solidFill>
                  <a:schemeClr val="tx1"/>
                </a:solidFill>
              </a:rPr>
              <a:t>Test the available simultaneous RFID reader</a:t>
            </a:r>
          </a:p>
        </p:txBody>
      </p:sp>
      <p:pic>
        <p:nvPicPr>
          <p:cNvPr id="6" name="Tijdelijke aanduiding voor inhoud 4" descr="Afbeelding met tekst, whiteboard&#10;&#10;Automatisch gegenereerde beschrijving">
            <a:extLst>
              <a:ext uri="{FF2B5EF4-FFF2-40B4-BE49-F238E27FC236}">
                <a16:creationId xmlns:a16="http://schemas.microsoft.com/office/drawing/2014/main" id="{C3342955-27C4-4EB8-8C40-4FA446A826A7}"/>
              </a:ext>
            </a:extLst>
          </p:cNvPr>
          <p:cNvPicPr>
            <a:picLocks noChangeAspect="1"/>
          </p:cNvPicPr>
          <p:nvPr/>
        </p:nvPicPr>
        <p:blipFill rotWithShape="1">
          <a:blip r:embed="rId3">
            <a:extLst>
              <a:ext uri="{28A0092B-C50C-407E-A947-70E740481C1C}">
                <a14:useLocalDpi xmlns:a14="http://schemas.microsoft.com/office/drawing/2010/main" val="0"/>
              </a:ext>
            </a:extLst>
          </a:blip>
          <a:srcRect l="32377" r="37643"/>
          <a:stretch/>
        </p:blipFill>
        <p:spPr>
          <a:xfrm>
            <a:off x="1289401" y="906691"/>
            <a:ext cx="3437270" cy="5044618"/>
          </a:xfrm>
          <a:prstGeom prst="rect">
            <a:avLst/>
          </a:prstGeom>
        </p:spPr>
      </p:pic>
    </p:spTree>
    <p:extLst>
      <p:ext uri="{BB962C8B-B14F-4D97-AF65-F5344CB8AC3E}">
        <p14:creationId xmlns:p14="http://schemas.microsoft.com/office/powerpoint/2010/main" val="348249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9485DA84-CB73-4E5E-9864-2460CE2805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D49185E-361A-421B-8F2D-11C7FFC68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4B85BAA-C37F-44B4-B427-B4F10EBB41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4668"/>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C4EE06-D7B4-4FAC-A561-38A1C3802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018D83B-903C-4782-B1BB-A45164A71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785589A-A5AC-409A-B2A2-24D871B4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7" y="158782"/>
            <a:ext cx="11870265" cy="65378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Tijdelijke aanduiding voor inhoud 4" descr="Afbeelding met tafel, object&#10;&#10;Automatisch gegenereerde beschrijving">
            <a:extLst>
              <a:ext uri="{FF2B5EF4-FFF2-40B4-BE49-F238E27FC236}">
                <a16:creationId xmlns:a16="http://schemas.microsoft.com/office/drawing/2014/main" id="{7F228B25-54D3-4F79-B349-848EDF9611B7}"/>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60867" y="602625"/>
            <a:ext cx="7536999" cy="5652750"/>
          </a:xfrm>
          <a:prstGeom prst="rect">
            <a:avLst/>
          </a:prstGeom>
        </p:spPr>
      </p:pic>
      <p:pic>
        <p:nvPicPr>
          <p:cNvPr id="17" name="2019-05-03 17-48-17">
            <a:hlinkClick r:id="" action="ppaction://media"/>
            <a:extLst>
              <a:ext uri="{FF2B5EF4-FFF2-40B4-BE49-F238E27FC236}">
                <a16:creationId xmlns:a16="http://schemas.microsoft.com/office/drawing/2014/main" id="{43168616-2AC9-4798-ABCF-CF818403BDB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r="62704" b="13971"/>
          <a:stretch/>
        </p:blipFill>
        <p:spPr>
          <a:xfrm>
            <a:off x="7858733" y="721108"/>
            <a:ext cx="4172399" cy="5413197"/>
          </a:xfrm>
          <a:prstGeom prst="rect">
            <a:avLst/>
          </a:prstGeom>
        </p:spPr>
      </p:pic>
    </p:spTree>
    <p:extLst>
      <p:ext uri="{BB962C8B-B14F-4D97-AF65-F5344CB8AC3E}">
        <p14:creationId xmlns:p14="http://schemas.microsoft.com/office/powerpoint/2010/main" val="2846922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400"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7"/>
                                        </p:tgtEl>
                                      </p:cBhvr>
                                    </p:cmd>
                                  </p:childTnLst>
                                </p:cTn>
                              </p:par>
                            </p:childTnLst>
                          </p:cTn>
                        </p:par>
                      </p:childTnLst>
                    </p:cTn>
                  </p:par>
                </p:childTnLst>
              </p:cTn>
              <p:nextCondLst>
                <p:cond evt="onClick" delay="0">
                  <p:tgtEl>
                    <p:spTgt spid="17"/>
                  </p:tgtEl>
                </p:cond>
              </p:nextCondLst>
            </p:seq>
            <p:video>
              <p:cMediaNode vol="80000">
                <p:cTn id="12" fill="hold" display="0">
                  <p:stCondLst>
                    <p:cond delay="indefinite"/>
                  </p:stCondLst>
                </p:cTn>
                <p:tgtEl>
                  <p:spTgt spid="17"/>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BEC9E7FA-3295-45ED-8253-D23F9E44E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ijdelijke aanduiding voor inhoud 2">
            <a:extLst>
              <a:ext uri="{FF2B5EF4-FFF2-40B4-BE49-F238E27FC236}">
                <a16:creationId xmlns:a16="http://schemas.microsoft.com/office/drawing/2014/main" id="{4051F2DD-20D5-4BC7-98F9-236CFF8469A0}"/>
              </a:ext>
            </a:extLst>
          </p:cNvPr>
          <p:cNvSpPr txBox="1">
            <a:spLocks/>
          </p:cNvSpPr>
          <p:nvPr/>
        </p:nvSpPr>
        <p:spPr>
          <a:xfrm>
            <a:off x="5309377" y="906691"/>
            <a:ext cx="6207709" cy="496070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lvl="0">
              <a:defRPr/>
            </a:pPr>
            <a:r>
              <a:rPr lang="en-GB" dirty="0">
                <a:solidFill>
                  <a:srgbClr val="191B0E"/>
                </a:solidFill>
              </a:rPr>
              <a:t>Test the available simultaneous RFID reader</a:t>
            </a:r>
          </a:p>
          <a:p>
            <a:pPr lvl="1">
              <a:defRPr/>
            </a:pPr>
            <a:r>
              <a:rPr lang="en-GB" dirty="0">
                <a:solidFill>
                  <a:srgbClr val="191B0E"/>
                </a:solidFill>
              </a:rPr>
              <a:t>Way to unreliable for a simple setup</a:t>
            </a:r>
          </a:p>
          <a:p>
            <a:pPr lvl="0">
              <a:defRPr/>
            </a:pPr>
            <a:r>
              <a:rPr lang="en-GB" dirty="0">
                <a:solidFill>
                  <a:srgbClr val="191B0E"/>
                </a:solidFill>
              </a:rPr>
              <a:t>Interference of UHF tags and receivers</a:t>
            </a:r>
          </a:p>
          <a:p>
            <a:pPr lvl="0">
              <a:defRPr/>
            </a:pPr>
            <a:r>
              <a:rPr lang="en-GB" dirty="0">
                <a:solidFill>
                  <a:srgbClr val="191B0E"/>
                </a:solidFill>
              </a:rPr>
              <a:t>Power supply</a:t>
            </a:r>
          </a:p>
          <a:p>
            <a:pPr lvl="0">
              <a:defRPr/>
            </a:pPr>
            <a:r>
              <a:rPr lang="en-GB" dirty="0">
                <a:solidFill>
                  <a:srgbClr val="191B0E"/>
                </a:solidFill>
              </a:rPr>
              <a:t>Code iterations</a:t>
            </a:r>
          </a:p>
          <a:p>
            <a:pPr lvl="0">
              <a:defRPr/>
            </a:pPr>
            <a:r>
              <a:rPr lang="en-GB" dirty="0">
                <a:solidFill>
                  <a:srgbClr val="191B0E"/>
                </a:solidFill>
              </a:rPr>
              <a:t>In and out of range</a:t>
            </a:r>
          </a:p>
          <a:p>
            <a:pPr lvl="0">
              <a:defRPr/>
            </a:pPr>
            <a:endParaRPr lang="en-GB" dirty="0">
              <a:solidFill>
                <a:srgbClr val="191B0E"/>
              </a:solidFill>
            </a:endParaRPr>
          </a:p>
        </p:txBody>
      </p:sp>
      <p:pic>
        <p:nvPicPr>
          <p:cNvPr id="6" name="Tijdelijke aanduiding voor inhoud 4" descr="Afbeelding met tekst, whiteboard&#10;&#10;Automatisch gegenereerde beschrijving">
            <a:extLst>
              <a:ext uri="{FF2B5EF4-FFF2-40B4-BE49-F238E27FC236}">
                <a16:creationId xmlns:a16="http://schemas.microsoft.com/office/drawing/2014/main" id="{C3342955-27C4-4EB8-8C40-4FA446A826A7}"/>
              </a:ext>
            </a:extLst>
          </p:cNvPr>
          <p:cNvPicPr>
            <a:picLocks noChangeAspect="1"/>
          </p:cNvPicPr>
          <p:nvPr/>
        </p:nvPicPr>
        <p:blipFill rotWithShape="1">
          <a:blip r:embed="rId3">
            <a:extLst>
              <a:ext uri="{28A0092B-C50C-407E-A947-70E740481C1C}">
                <a14:useLocalDpi xmlns:a14="http://schemas.microsoft.com/office/drawing/2010/main" val="0"/>
              </a:ext>
            </a:extLst>
          </a:blip>
          <a:srcRect l="32377" r="37643"/>
          <a:stretch/>
        </p:blipFill>
        <p:spPr>
          <a:xfrm>
            <a:off x="1289401" y="906691"/>
            <a:ext cx="3437270" cy="5044618"/>
          </a:xfrm>
          <a:prstGeom prst="rect">
            <a:avLst/>
          </a:prstGeom>
        </p:spPr>
      </p:pic>
    </p:spTree>
    <p:extLst>
      <p:ext uri="{BB962C8B-B14F-4D97-AF65-F5344CB8AC3E}">
        <p14:creationId xmlns:p14="http://schemas.microsoft.com/office/powerpoint/2010/main" val="2003574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xEl>
                                              <p:pRg st="2" end="2"/>
                                            </p:txEl>
                                          </p:spTgt>
                                        </p:tgtEl>
                                        <p:attrNameLst>
                                          <p:attrName>style.visibility</p:attrName>
                                        </p:attrNameLst>
                                      </p:cBhvr>
                                      <p:to>
                                        <p:strVal val="visible"/>
                                      </p:to>
                                    </p:set>
                                    <p:animEffect transition="in" filter="fade">
                                      <p:cBhvr>
                                        <p:cTn id="12" dur="500"/>
                                        <p:tgtEl>
                                          <p:spTgt spid="1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mph" presetSubtype="0" nodeType="clickEffect">
                                  <p:stCondLst>
                                    <p:cond delay="0"/>
                                  </p:stCondLst>
                                  <p:childTnLst>
                                    <p:set>
                                      <p:cBhvr>
                                        <p:cTn id="16" dur="indefinite"/>
                                        <p:tgtEl>
                                          <p:spTgt spid="11">
                                            <p:txEl>
                                              <p:pRg st="2" end="2"/>
                                            </p:txEl>
                                          </p:spTgt>
                                        </p:tgtEl>
                                        <p:attrNameLst>
                                          <p:attrName>style.opacity</p:attrName>
                                        </p:attrNameLst>
                                      </p:cBhvr>
                                      <p:to>
                                        <p:strVal val="0.5"/>
                                      </p:to>
                                    </p:set>
                                    <p:animEffect filter="image" prLst="opacity: 0.5">
                                      <p:cBhvr rctx="IE">
                                        <p:cTn id="17" dur="indefinite"/>
                                        <p:tgtEl>
                                          <p:spTgt spid="11">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1">
                                            <p:txEl>
                                              <p:pRg st="3" end="3"/>
                                            </p:txEl>
                                          </p:spTgt>
                                        </p:tgtEl>
                                        <p:attrNameLst>
                                          <p:attrName>style.visibility</p:attrName>
                                        </p:attrNameLst>
                                      </p:cBhvr>
                                      <p:to>
                                        <p:strVal val="visible"/>
                                      </p:to>
                                    </p:set>
                                    <p:animEffect transition="in" filter="fade">
                                      <p:cBhvr>
                                        <p:cTn id="20" dur="500"/>
                                        <p:tgtEl>
                                          <p:spTgt spid="11">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mph" presetSubtype="0" nodeType="clickEffect">
                                  <p:stCondLst>
                                    <p:cond delay="0"/>
                                  </p:stCondLst>
                                  <p:childTnLst>
                                    <p:set>
                                      <p:cBhvr>
                                        <p:cTn id="24" dur="indefinite"/>
                                        <p:tgtEl>
                                          <p:spTgt spid="11">
                                            <p:txEl>
                                              <p:pRg st="3" end="3"/>
                                            </p:txEl>
                                          </p:spTgt>
                                        </p:tgtEl>
                                        <p:attrNameLst>
                                          <p:attrName>style.opacity</p:attrName>
                                        </p:attrNameLst>
                                      </p:cBhvr>
                                      <p:to>
                                        <p:strVal val="0.5"/>
                                      </p:to>
                                    </p:set>
                                    <p:animEffect filter="image" prLst="opacity: 0.5">
                                      <p:cBhvr rctx="IE">
                                        <p:cTn id="25" dur="indefinite"/>
                                        <p:tgtEl>
                                          <p:spTgt spid="11">
                                            <p:txEl>
                                              <p:pRg st="3" end="3"/>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11">
                                            <p:txEl>
                                              <p:pRg st="4" end="4"/>
                                            </p:txEl>
                                          </p:spTgt>
                                        </p:tgtEl>
                                        <p:attrNameLst>
                                          <p:attrName>style.visibility</p:attrName>
                                        </p:attrNameLst>
                                      </p:cBhvr>
                                      <p:to>
                                        <p:strVal val="visible"/>
                                      </p:to>
                                    </p:set>
                                    <p:animEffect transition="in" filter="fade">
                                      <p:cBhvr>
                                        <p:cTn id="28" dur="500"/>
                                        <p:tgtEl>
                                          <p:spTgt spid="11">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1">
                                            <p:txEl>
                                              <p:pRg st="5" end="5"/>
                                            </p:txEl>
                                          </p:spTgt>
                                        </p:tgtEl>
                                        <p:attrNameLst>
                                          <p:attrName>style.visibility</p:attrName>
                                        </p:attrNameLst>
                                      </p:cBhvr>
                                      <p:to>
                                        <p:strVal val="visible"/>
                                      </p:to>
                                    </p:set>
                                    <p:animEffect transition="in" filter="fade">
                                      <p:cBhvr>
                                        <p:cTn id="33" dur="500"/>
                                        <p:tgtEl>
                                          <p:spTgt spid="1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A6EC888-B85F-410F-B430-06583E94B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9485DA84-CB73-4E5E-9864-2460CE2805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3020102020204"/>
              <a:ea typeface="+mn-ea"/>
              <a:cs typeface="+mn-cs"/>
            </a:endParaRPr>
          </a:p>
        </p:txBody>
      </p:sp>
      <p:sp>
        <p:nvSpPr>
          <p:cNvPr id="14" name="Rectangle 13">
            <a:extLst>
              <a:ext uri="{FF2B5EF4-FFF2-40B4-BE49-F238E27FC236}">
                <a16:creationId xmlns:a16="http://schemas.microsoft.com/office/drawing/2014/main" id="{7D49185E-361A-421B-8F2D-11C7FFC68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3020102020204"/>
              <a:ea typeface="+mn-ea"/>
              <a:cs typeface="+mn-cs"/>
            </a:endParaRPr>
          </a:p>
        </p:txBody>
      </p:sp>
      <p:sp>
        <p:nvSpPr>
          <p:cNvPr id="16" name="Rectangle 15">
            <a:extLst>
              <a:ext uri="{FF2B5EF4-FFF2-40B4-BE49-F238E27FC236}">
                <a16:creationId xmlns:a16="http://schemas.microsoft.com/office/drawing/2014/main" id="{14B85BAA-C37F-44B4-B427-B4F10EBB41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4668"/>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3020102020204"/>
              <a:ea typeface="+mn-ea"/>
              <a:cs typeface="+mn-cs"/>
            </a:endParaRPr>
          </a:p>
        </p:txBody>
      </p:sp>
      <p:sp>
        <p:nvSpPr>
          <p:cNvPr id="18" name="Rectangle 17">
            <a:extLst>
              <a:ext uri="{FF2B5EF4-FFF2-40B4-BE49-F238E27FC236}">
                <a16:creationId xmlns:a16="http://schemas.microsoft.com/office/drawing/2014/main" id="{EDC4EE06-D7B4-4FAC-A561-38A1C3802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3020102020204"/>
              <a:ea typeface="+mn-ea"/>
              <a:cs typeface="+mn-cs"/>
            </a:endParaRPr>
          </a:p>
        </p:txBody>
      </p:sp>
      <p:sp>
        <p:nvSpPr>
          <p:cNvPr id="20" name="Rectangle 19">
            <a:extLst>
              <a:ext uri="{FF2B5EF4-FFF2-40B4-BE49-F238E27FC236}">
                <a16:creationId xmlns:a16="http://schemas.microsoft.com/office/drawing/2014/main" id="{9018D83B-903C-4782-B1BB-A45164A71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3020102020204"/>
              <a:ea typeface="+mn-ea"/>
              <a:cs typeface="+mn-cs"/>
            </a:endParaRPr>
          </a:p>
        </p:txBody>
      </p:sp>
      <p:sp>
        <p:nvSpPr>
          <p:cNvPr id="22" name="Rectangle 21">
            <a:extLst>
              <a:ext uri="{FF2B5EF4-FFF2-40B4-BE49-F238E27FC236}">
                <a16:creationId xmlns:a16="http://schemas.microsoft.com/office/drawing/2014/main" id="{8785589A-A5AC-409A-B2A2-24D871B4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7" y="158782"/>
            <a:ext cx="11870265" cy="65378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B0503020102020204"/>
              <a:ea typeface="+mn-ea"/>
              <a:cs typeface="+mn-cs"/>
            </a:endParaRPr>
          </a:p>
        </p:txBody>
      </p:sp>
      <p:sp>
        <p:nvSpPr>
          <p:cNvPr id="11" name="Titel 1">
            <a:extLst>
              <a:ext uri="{FF2B5EF4-FFF2-40B4-BE49-F238E27FC236}">
                <a16:creationId xmlns:a16="http://schemas.microsoft.com/office/drawing/2014/main" id="{D040B01F-1979-484C-ABED-83F34792AF7E}"/>
              </a:ext>
            </a:extLst>
          </p:cNvPr>
          <p:cNvSpPr>
            <a:spLocks noGrp="1"/>
          </p:cNvSpPr>
          <p:nvPr>
            <p:ph type="title"/>
          </p:nvPr>
        </p:nvSpPr>
        <p:spPr>
          <a:xfrm>
            <a:off x="1371600" y="685800"/>
            <a:ext cx="9601200" cy="1485900"/>
          </a:xfrm>
        </p:spPr>
        <p:txBody>
          <a:bodyPr/>
          <a:lstStyle/>
          <a:p>
            <a:pPr algn="ctr"/>
            <a:r>
              <a:rPr lang="en-GB" dirty="0"/>
              <a:t>[Moving tags &amp; output video]</a:t>
            </a:r>
          </a:p>
        </p:txBody>
      </p:sp>
    </p:spTree>
    <p:extLst>
      <p:ext uri="{BB962C8B-B14F-4D97-AF65-F5344CB8AC3E}">
        <p14:creationId xmlns:p14="http://schemas.microsoft.com/office/powerpoint/2010/main" val="2481831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ijdelijke aanduiding voor inhoud 4" descr="Afbeelding met tekst, whiteboard&#10;&#10;Automatisch gegenereerde beschrijving">
            <a:extLst>
              <a:ext uri="{FF2B5EF4-FFF2-40B4-BE49-F238E27FC236}">
                <a16:creationId xmlns:a16="http://schemas.microsoft.com/office/drawing/2014/main" id="{48F22C4A-F4F9-4E48-AD4E-F2B6318E0058}"/>
              </a:ext>
            </a:extLst>
          </p:cNvPr>
          <p:cNvPicPr>
            <a:picLocks noChangeAspect="1"/>
          </p:cNvPicPr>
          <p:nvPr/>
        </p:nvPicPr>
        <p:blipFill rotWithShape="1">
          <a:blip r:embed="rId3">
            <a:extLst>
              <a:ext uri="{28A0092B-C50C-407E-A947-70E740481C1C}">
                <a14:useLocalDpi xmlns:a14="http://schemas.microsoft.com/office/drawing/2010/main" val="0"/>
              </a:ext>
            </a:extLst>
          </a:blip>
          <a:srcRect l="67867"/>
          <a:stretch/>
        </p:blipFill>
        <p:spPr>
          <a:xfrm>
            <a:off x="1195755" y="954911"/>
            <a:ext cx="3613629" cy="4948178"/>
          </a:xfrm>
          <a:prstGeom prst="rect">
            <a:avLst/>
          </a:prstGeom>
        </p:spPr>
      </p:pic>
      <p:sp>
        <p:nvSpPr>
          <p:cNvPr id="5" name="Tijdelijke aanduiding voor inhoud 2">
            <a:extLst>
              <a:ext uri="{FF2B5EF4-FFF2-40B4-BE49-F238E27FC236}">
                <a16:creationId xmlns:a16="http://schemas.microsoft.com/office/drawing/2014/main" id="{0DC612DC-2B85-4014-9EF2-0089542EE306}"/>
              </a:ext>
            </a:extLst>
          </p:cNvPr>
          <p:cNvSpPr txBox="1">
            <a:spLocks/>
          </p:cNvSpPr>
          <p:nvPr/>
        </p:nvSpPr>
        <p:spPr>
          <a:xfrm>
            <a:off x="5309377" y="906691"/>
            <a:ext cx="6207709" cy="496070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lvl="0">
              <a:defRPr/>
            </a:pPr>
            <a:r>
              <a:rPr lang="en-GB" dirty="0" err="1">
                <a:solidFill>
                  <a:srgbClr val="191B0E"/>
                </a:solidFill>
              </a:rPr>
              <a:t>Velodyne</a:t>
            </a:r>
            <a:r>
              <a:rPr lang="en-GB" dirty="0">
                <a:solidFill>
                  <a:srgbClr val="191B0E"/>
                </a:solidFill>
              </a:rPr>
              <a:t> LIDAR</a:t>
            </a:r>
          </a:p>
        </p:txBody>
      </p:sp>
    </p:spTree>
    <p:extLst>
      <p:ext uri="{BB962C8B-B14F-4D97-AF65-F5344CB8AC3E}">
        <p14:creationId xmlns:p14="http://schemas.microsoft.com/office/powerpoint/2010/main" val="127352584"/>
      </p:ext>
    </p:extLst>
  </p:cSld>
  <p:clrMapOvr>
    <a:masterClrMapping/>
  </p:clrMapOvr>
</p:sld>
</file>

<file path=ppt/theme/theme1.xml><?xml version="1.0" encoding="utf-8"?>
<a:theme xmlns:a="http://schemas.openxmlformats.org/drawingml/2006/main" name="Bijgesneden">
  <a:themeElements>
    <a:clrScheme name="Bijgesneden">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Bijgesneden">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ijgesneden">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TM10001105[[fn=Bijsnijden]]</Template>
  <TotalTime>307</TotalTime>
  <Words>1569</Words>
  <Application>Microsoft Office PowerPoint</Application>
  <PresentationFormat>Breedbeeld</PresentationFormat>
  <Paragraphs>90</Paragraphs>
  <Slides>15</Slides>
  <Notes>14</Notes>
  <HiddenSlides>0</HiddenSlides>
  <MMClips>1</MMClips>
  <ScaleCrop>false</ScaleCrop>
  <HeadingPairs>
    <vt:vector size="6" baseType="variant">
      <vt:variant>
        <vt:lpstr>Gebruikte lettertypen</vt:lpstr>
      </vt:variant>
      <vt:variant>
        <vt:i4>2</vt:i4>
      </vt:variant>
      <vt:variant>
        <vt:lpstr>Thema</vt:lpstr>
      </vt:variant>
      <vt:variant>
        <vt:i4>1</vt:i4>
      </vt:variant>
      <vt:variant>
        <vt:lpstr>Diatitels</vt:lpstr>
      </vt:variant>
      <vt:variant>
        <vt:i4>15</vt:i4>
      </vt:variant>
    </vt:vector>
  </HeadingPairs>
  <TitlesOfParts>
    <vt:vector size="18" baseType="lpstr">
      <vt:lpstr>Calibri</vt:lpstr>
      <vt:lpstr>Franklin Gothic Book</vt:lpstr>
      <vt:lpstr>Bijgesneden</vt:lpstr>
      <vt:lpstr>Presentation Project</vt:lpstr>
      <vt:lpstr>Our Idea</vt:lpstr>
      <vt:lpstr>PowerPoint-presentatie</vt:lpstr>
      <vt:lpstr>PowerPoint-presentatie</vt:lpstr>
      <vt:lpstr>PowerPoint-presentatie</vt:lpstr>
      <vt:lpstr>PowerPoint-presentatie</vt:lpstr>
      <vt:lpstr>PowerPoint-presentatie</vt:lpstr>
      <vt:lpstr>[Moving tags &amp; output video]</vt:lpstr>
      <vt:lpstr>PowerPoint-presentatie</vt:lpstr>
      <vt:lpstr>PowerPoint-presentatie</vt:lpstr>
      <vt:lpstr>PowerPoint-presentatie</vt:lpstr>
      <vt:lpstr>PowerPoint-presentatie</vt:lpstr>
      <vt:lpstr>PowerPoint-presentatie</vt:lpstr>
      <vt:lpstr>PowerPoint-presentatie</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Project</dc:title>
  <dc:creator>Bjorn Jorissen</dc:creator>
  <cp:lastModifiedBy>Bjorn Jorissen</cp:lastModifiedBy>
  <cp:revision>35</cp:revision>
  <dcterms:created xsi:type="dcterms:W3CDTF">2019-05-24T10:24:07Z</dcterms:created>
  <dcterms:modified xsi:type="dcterms:W3CDTF">2019-05-28T15:12:28Z</dcterms:modified>
</cp:coreProperties>
</file>